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5" r:id="rId3"/>
    <p:sldId id="276" r:id="rId4"/>
    <p:sldId id="286" r:id="rId5"/>
    <p:sldId id="279" r:id="rId6"/>
    <p:sldId id="283" r:id="rId7"/>
    <p:sldId id="287" r:id="rId8"/>
    <p:sldId id="265" r:id="rId9"/>
    <p:sldId id="266" r:id="rId10"/>
    <p:sldId id="274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6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8FE81FEC-2664-411F-AEB3-065F29F52751}">
      <dgm:prSet custT="1"/>
      <dgm:spPr>
        <a:solidFill>
          <a:schemeClr val="accent1">
            <a:lumMod val="60000"/>
            <a:lumOff val="40000"/>
            <a:alpha val="68000"/>
          </a:schemeClr>
        </a:solidFill>
        <a:ln>
          <a:noFill/>
        </a:ln>
      </dgm:spPr>
      <dgm:t>
        <a:bodyPr lIns="182880" tIns="182880" rIns="182880" bIns="182880"/>
        <a:lstStyle/>
        <a:p>
          <a:pPr marL="0" rtl="0">
            <a:lnSpc>
              <a:spcPct val="100000"/>
            </a:lnSpc>
            <a:buNone/>
          </a:pPr>
          <a:r>
            <a:rPr lang="en-US" sz="2000" b="0" i="0" dirty="0">
              <a:latin typeface="Avenir Next LT Pro" panose="020B0504020202020204" pitchFamily="34" charset="77"/>
            </a:rPr>
            <a:t>DEPLOY </a:t>
          </a:r>
          <a:r>
            <a:rPr lang="en-US" sz="1600" b="1" i="0" dirty="0">
              <a:latin typeface="Avenir Next LT Pro" panose="020B0504020202020204" pitchFamily="34" charset="77"/>
            </a:rPr>
            <a:t>financial conveniency at the tip of your fingers</a:t>
          </a:r>
          <a:endParaRPr lang="en-US" sz="2000" b="0" i="0" dirty="0">
            <a:latin typeface="Avenir Next LT Pro" panose="020B0504020202020204" pitchFamily="34" charset="77"/>
          </a:endParaRP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/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/>
        </a:p>
      </dgm:t>
    </dgm:pt>
    <dgm:pt modelId="{73D947E0-108F-4D20-A71E-3CF329F97212}">
      <dgm:prSet phldr="0" custT="1"/>
      <dgm:spPr>
        <a:solidFill>
          <a:schemeClr val="accent1">
            <a:lumMod val="50000"/>
          </a:schemeClr>
        </a:solidFill>
        <a:ln>
          <a:noFill/>
        </a:ln>
      </dgm:spPr>
      <dgm:t>
        <a:bodyPr/>
        <a:lstStyle/>
        <a:p>
          <a:pPr marL="0" rtl="0"/>
          <a:r>
            <a:rPr lang="en-US" sz="2000" b="0" i="0" dirty="0">
              <a:latin typeface="Avenir Next LT Pro" panose="020B0504020202020204" pitchFamily="34" charset="77"/>
            </a:rPr>
            <a:t>PLANNING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/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/>
        </a:p>
      </dgm:t>
    </dgm:pt>
    <dgm:pt modelId="{30A490C8-22B4-4D68-875C-0F0DE2FF864D}">
      <dgm:prSet phldr="0" custT="1"/>
      <dgm:spPr>
        <a:solidFill>
          <a:schemeClr val="accent1">
            <a:lumMod val="60000"/>
            <a:lumOff val="40000"/>
            <a:alpha val="63879"/>
          </a:schemeClr>
        </a:solidFill>
        <a:ln>
          <a:noFill/>
        </a:ln>
      </dgm:spPr>
      <dgm:t>
        <a:bodyPr/>
        <a:lstStyle/>
        <a:p>
          <a:pPr marL="0">
            <a:lnSpc>
              <a:spcPct val="100000"/>
            </a:lnSpc>
          </a:pPr>
          <a:r>
            <a:rPr lang="en-US" sz="1900" b="0" i="0" dirty="0">
              <a:latin typeface="Avenir Next LT Pro Light" panose="020B0304020202020204" pitchFamily="34" charset="77"/>
            </a:rPr>
            <a:t>REFRESHED </a:t>
          </a:r>
          <a:r>
            <a:rPr lang="en-US" sz="1600" b="1" i="0" dirty="0">
              <a:latin typeface="Avenir Next LT Pro" panose="020B0504020202020204" pitchFamily="34" charset="77"/>
            </a:rPr>
            <a:t>sign-on experience</a:t>
          </a:r>
          <a:endParaRPr lang="en-US" sz="1900" b="1" i="0" dirty="0">
            <a:latin typeface="Avenir Next LT Pro" panose="020B0504020202020204" pitchFamily="34" charset="77"/>
          </a:endParaRP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/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/>
        </a:p>
      </dgm:t>
    </dgm:pt>
    <dgm:pt modelId="{B1AFA1AF-0FF8-45B3-A6D0-0E255A2F637D}">
      <dgm:prSet phldr="0" custT="1"/>
      <dgm:spPr>
        <a:solidFill>
          <a:schemeClr val="accent1">
            <a:lumMod val="75000"/>
            <a:alpha val="87000"/>
          </a:schemeClr>
        </a:solidFill>
        <a:ln>
          <a:noFill/>
        </a:ln>
      </dgm:spPr>
      <dgm:t>
        <a:bodyPr/>
        <a:lstStyle/>
        <a:p>
          <a:pPr marL="0"/>
          <a:r>
            <a:rPr lang="en-US" sz="2000" b="0" i="0" dirty="0">
              <a:latin typeface="Avenir Next LT Pro" panose="020B0504020202020204" pitchFamily="34" charset="77"/>
            </a:rPr>
            <a:t>MARKETING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/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/>
        </a:p>
      </dgm:t>
    </dgm:pt>
    <dgm:pt modelId="{50418D2B-9486-42DE-AFDD-1D31420040FF}">
      <dgm:prSet phldr="0" custT="1"/>
      <dgm:spPr>
        <a:solidFill>
          <a:schemeClr val="accent1">
            <a:lumMod val="40000"/>
            <a:lumOff val="60000"/>
            <a:alpha val="45201"/>
          </a:schemeClr>
        </a:solidFill>
        <a:ln>
          <a:noFill/>
        </a:ln>
      </dgm:spPr>
      <dgm:t>
        <a:bodyPr/>
        <a:lstStyle/>
        <a:p>
          <a:pPr marL="0">
            <a:lnSpc>
              <a:spcPct val="100000"/>
            </a:lnSpc>
          </a:pPr>
          <a:r>
            <a:rPr lang="en-US" sz="1900" b="0" i="0" dirty="0">
              <a:latin typeface="Avenir Next LT Pro" panose="020B0504020202020204" pitchFamily="34" charset="77"/>
            </a:rPr>
            <a:t>MOVE MONEY </a:t>
          </a:r>
          <a:r>
            <a:rPr lang="en-US" sz="1600" b="1" i="0" dirty="0">
              <a:latin typeface="Avenir Next LT Pro" panose="020B0504020202020204" pitchFamily="34" charset="77"/>
            </a:rPr>
            <a:t>with competitive international rates</a:t>
          </a:r>
          <a:endParaRPr lang="en-US" sz="1900" b="1" i="0" dirty="0">
            <a:latin typeface="Avenir Next LT Pro" panose="020B0504020202020204" pitchFamily="34" charset="77"/>
          </a:endParaRP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/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/>
        </a:p>
      </dgm:t>
    </dgm:pt>
    <dgm:pt modelId="{E9682B4F-0217-4B50-923E-C104AA24290F}">
      <dgm:prSet phldr="0" custT="1"/>
      <dgm:spPr>
        <a:solidFill>
          <a:schemeClr val="accent1">
            <a:lumMod val="50000"/>
          </a:schemeClr>
        </a:solidFill>
        <a:ln>
          <a:noFill/>
        </a:ln>
      </dgm:spPr>
      <dgm:t>
        <a:bodyPr/>
        <a:lstStyle/>
        <a:p>
          <a:pPr marL="0"/>
          <a:r>
            <a:rPr lang="en-US" sz="2000" b="0" i="0" dirty="0">
              <a:latin typeface="Avenir Next LT Pro" panose="020B0504020202020204" pitchFamily="34" charset="77"/>
            </a:rPr>
            <a:t>DESIGN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/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/>
        </a:p>
      </dgm:t>
    </dgm:pt>
    <dgm:pt modelId="{0EC0C300-11E4-45CF-8418-973585107209}">
      <dgm:prSet phldr="0" custT="1"/>
      <dgm:spPr>
        <a:solidFill>
          <a:schemeClr val="accent1">
            <a:lumMod val="20000"/>
            <a:lumOff val="80000"/>
            <a:alpha val="44000"/>
          </a:schemeClr>
        </a:solidFill>
        <a:ln>
          <a:noFill/>
        </a:ln>
      </dgm:spPr>
      <dgm:t>
        <a:bodyPr/>
        <a:lstStyle/>
        <a:p>
          <a:pPr marL="0">
            <a:lnSpc>
              <a:spcPct val="100000"/>
            </a:lnSpc>
          </a:pPr>
          <a:r>
            <a:rPr lang="en-US" sz="1900" b="0" i="0" dirty="0">
              <a:latin typeface="Avenir Next LT Pro" panose="020B0504020202020204" pitchFamily="34" charset="77"/>
            </a:rPr>
            <a:t>INSIGHT                       </a:t>
          </a:r>
          <a:r>
            <a:rPr lang="en-US" sz="1600" b="1" i="0" dirty="0">
              <a:latin typeface="Avenir Next LT Pro" panose="020B0504020202020204" pitchFamily="34" charset="77"/>
            </a:rPr>
            <a:t>on spending trends and personalized budgets</a:t>
          </a:r>
          <a:endParaRPr lang="en-US" sz="1900" b="1" i="0" dirty="0">
            <a:latin typeface="Avenir Next LT Pro" panose="020B0504020202020204" pitchFamily="34" charset="77"/>
          </a:endParaRP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/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/>
        </a:p>
      </dgm:t>
    </dgm:pt>
    <dgm:pt modelId="{FEB4A941-E9FA-4A86-A673-85FF34B35F20}">
      <dgm:prSet phldr="0" custT="1"/>
      <dgm:spPr>
        <a:solidFill>
          <a:schemeClr val="accent1">
            <a:lumMod val="40000"/>
            <a:lumOff val="60000"/>
            <a:alpha val="45000"/>
          </a:schemeClr>
        </a:solidFill>
        <a:ln>
          <a:noFill/>
        </a:ln>
      </dgm:spPr>
      <dgm:t>
        <a:bodyPr/>
        <a:lstStyle/>
        <a:p>
          <a:pPr marL="0" rtl="0">
            <a:lnSpc>
              <a:spcPct val="100000"/>
            </a:lnSpc>
          </a:pPr>
          <a:r>
            <a:rPr lang="en-US" sz="2000" b="0" i="0" dirty="0">
              <a:latin typeface="Avenir Next LT Pro" panose="020B0504020202020204" pitchFamily="34" charset="77"/>
            </a:rPr>
            <a:t>FOSTER </a:t>
          </a:r>
          <a:r>
            <a:rPr lang="en-US" sz="1600" b="1" i="0" dirty="0">
              <a:latin typeface="Avenir Next LT Pro" panose="020B0504020202020204" pitchFamily="34" charset="77"/>
            </a:rPr>
            <a:t>business &amp; consumer-centered community </a:t>
          </a:r>
          <a:endParaRPr lang="en-US" sz="2000" b="1" i="0" dirty="0">
            <a:latin typeface="Avenir Next LT Pro" panose="020B0504020202020204" pitchFamily="34" charset="77"/>
          </a:endParaRP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/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/>
        </a:p>
      </dgm:t>
    </dgm:pt>
    <dgm:pt modelId="{A2322D3A-7AC2-4C5C-9D7E-EAB2313D47D4}">
      <dgm:prSet phldr="0" custT="1"/>
      <dgm:spPr>
        <a:solidFill>
          <a:schemeClr val="accent1">
            <a:lumMod val="50000"/>
          </a:schemeClr>
        </a:solidFill>
        <a:ln>
          <a:noFill/>
        </a:ln>
      </dgm:spPr>
      <dgm:t>
        <a:bodyPr/>
        <a:lstStyle/>
        <a:p>
          <a:pPr marL="0"/>
          <a:r>
            <a:rPr lang="en-US" sz="2000" b="0" i="0" dirty="0">
              <a:latin typeface="Avenir Next LT Pro" panose="020B0504020202020204" pitchFamily="34" charset="77"/>
            </a:rPr>
            <a:t>LAUNCH</a:t>
          </a: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/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/>
        </a:p>
      </dgm:t>
    </dgm:pt>
    <dgm:pt modelId="{4F85505A-81B6-4FDA-A144-900B71DAD946}">
      <dgm:prSet phldr="0" custT="1"/>
      <dgm:spPr>
        <a:solidFill>
          <a:schemeClr val="accent1">
            <a:lumMod val="75000"/>
            <a:alpha val="87000"/>
          </a:schemeClr>
        </a:solidFill>
        <a:ln>
          <a:noFill/>
        </a:ln>
      </dgm:spPr>
      <dgm:t>
        <a:bodyPr/>
        <a:lstStyle/>
        <a:p>
          <a:pPr marL="0"/>
          <a:r>
            <a:rPr lang="en-US" sz="2000" b="0" i="0" dirty="0">
              <a:latin typeface="Avenir Next LT Pro" panose="020B0504020202020204" pitchFamily="34" charset="77"/>
            </a:rPr>
            <a:t>STRATEGY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/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 custScaleY="146656" custLinFactNeighborY="30641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 custScaleY="146837" custLinFactNeighborX="-583" custLinFactNeighborY="32252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 custScaleY="146837" custLinFactNeighborX="-860" custLinFactNeighborY="30454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 custScaleY="146837" custLinFactNeighborY="30454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 custScaleY="146837" custLinFactNeighborY="30596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11410" y="699641"/>
          <a:ext cx="1934219" cy="580265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6" tIns="152846" rIns="152846" bIns="152846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venir Next LT Pro" panose="020B0504020202020204" pitchFamily="34" charset="77"/>
            </a:rPr>
            <a:t>PLANNING</a:t>
          </a:r>
        </a:p>
      </dsp:txBody>
      <dsp:txXfrm>
        <a:off x="11410" y="699641"/>
        <a:ext cx="1934219" cy="580265"/>
      </dsp:txXfrm>
    </dsp:sp>
    <dsp:sp modelId="{22359DD7-1BFB-4900-BAE6-6084F2F57988}">
      <dsp:nvSpPr>
        <dsp:cNvPr id="0" name=""/>
        <dsp:cNvSpPr/>
      </dsp:nvSpPr>
      <dsp:spPr>
        <a:xfrm>
          <a:off x="11410" y="1434580"/>
          <a:ext cx="1934219" cy="3426043"/>
        </a:xfrm>
        <a:prstGeom prst="rect">
          <a:avLst/>
        </a:prstGeom>
        <a:solidFill>
          <a:schemeClr val="accent1">
            <a:lumMod val="60000"/>
            <a:lumOff val="40000"/>
            <a:alpha val="63879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058" tIns="191058" rIns="191058" bIns="191058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latin typeface="Avenir Next LT Pro Light" panose="020B0304020202020204" pitchFamily="34" charset="77"/>
            </a:rPr>
            <a:t>REFRESHED </a:t>
          </a:r>
          <a:r>
            <a:rPr lang="en-US" sz="1600" b="1" i="0" kern="1200" dirty="0">
              <a:latin typeface="Avenir Next LT Pro" panose="020B0504020202020204" pitchFamily="34" charset="77"/>
            </a:rPr>
            <a:t>sign-on experience</a:t>
          </a:r>
          <a:endParaRPr lang="en-US" sz="1900" b="1" i="0" kern="1200" dirty="0">
            <a:latin typeface="Avenir Next LT Pro" panose="020B0504020202020204" pitchFamily="34" charset="77"/>
          </a:endParaRPr>
        </a:p>
      </dsp:txBody>
      <dsp:txXfrm>
        <a:off x="11410" y="1434580"/>
        <a:ext cx="1934219" cy="3426043"/>
      </dsp:txXfrm>
    </dsp:sp>
    <dsp:sp modelId="{C4F84DEA-2002-4D32-8E80-70EEE05E345A}">
      <dsp:nvSpPr>
        <dsp:cNvPr id="0" name=""/>
        <dsp:cNvSpPr/>
      </dsp:nvSpPr>
      <dsp:spPr>
        <a:xfrm>
          <a:off x="2053419" y="698584"/>
          <a:ext cx="1934219" cy="580265"/>
        </a:xfrm>
        <a:prstGeom prst="rect">
          <a:avLst/>
        </a:prstGeom>
        <a:solidFill>
          <a:schemeClr val="accent1">
            <a:lumMod val="75000"/>
            <a:alpha val="87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6" tIns="152846" rIns="152846" bIns="15284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venir Next LT Pro" panose="020B0504020202020204" pitchFamily="34" charset="77"/>
            </a:rPr>
            <a:t>MARKETING</a:t>
          </a:r>
        </a:p>
      </dsp:txBody>
      <dsp:txXfrm>
        <a:off x="2053419" y="698584"/>
        <a:ext cx="1934219" cy="580265"/>
      </dsp:txXfrm>
    </dsp:sp>
    <dsp:sp modelId="{4FEB85EB-D046-4CDB-8A62-BBCE260C4490}">
      <dsp:nvSpPr>
        <dsp:cNvPr id="0" name=""/>
        <dsp:cNvSpPr/>
      </dsp:nvSpPr>
      <dsp:spPr>
        <a:xfrm>
          <a:off x="2042142" y="1430352"/>
          <a:ext cx="1934219" cy="3430271"/>
        </a:xfrm>
        <a:prstGeom prst="rect">
          <a:avLst/>
        </a:prstGeom>
        <a:solidFill>
          <a:schemeClr val="accent1">
            <a:lumMod val="40000"/>
            <a:lumOff val="60000"/>
            <a:alpha val="45201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058" tIns="191058" rIns="191058" bIns="191058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latin typeface="Avenir Next LT Pro" panose="020B0504020202020204" pitchFamily="34" charset="77"/>
            </a:rPr>
            <a:t>MOVE MONEY </a:t>
          </a:r>
          <a:r>
            <a:rPr lang="en-US" sz="1600" b="1" i="0" kern="1200" dirty="0">
              <a:latin typeface="Avenir Next LT Pro" panose="020B0504020202020204" pitchFamily="34" charset="77"/>
            </a:rPr>
            <a:t>with competitive international rates</a:t>
          </a:r>
          <a:endParaRPr lang="en-US" sz="1900" b="1" i="0" kern="1200" dirty="0">
            <a:latin typeface="Avenir Next LT Pro" panose="020B0504020202020204" pitchFamily="34" charset="77"/>
          </a:endParaRPr>
        </a:p>
      </dsp:txBody>
      <dsp:txXfrm>
        <a:off x="2042142" y="1430352"/>
        <a:ext cx="1934219" cy="3430271"/>
      </dsp:txXfrm>
    </dsp:sp>
    <dsp:sp modelId="{49B7F8FA-D256-41EF-9327-52A3551D9A60}">
      <dsp:nvSpPr>
        <dsp:cNvPr id="0" name=""/>
        <dsp:cNvSpPr/>
      </dsp:nvSpPr>
      <dsp:spPr>
        <a:xfrm>
          <a:off x="4095427" y="698584"/>
          <a:ext cx="1934219" cy="580265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6" tIns="152846" rIns="152846" bIns="15284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venir Next LT Pro" panose="020B0504020202020204" pitchFamily="34" charset="77"/>
            </a:rPr>
            <a:t>DESIGN</a:t>
          </a:r>
        </a:p>
      </dsp:txBody>
      <dsp:txXfrm>
        <a:off x="4095427" y="698584"/>
        <a:ext cx="1934219" cy="580265"/>
      </dsp:txXfrm>
    </dsp:sp>
    <dsp:sp modelId="{6B5FE59C-B471-448A-AA7A-B526DCC4D4CA}">
      <dsp:nvSpPr>
        <dsp:cNvPr id="0" name=""/>
        <dsp:cNvSpPr/>
      </dsp:nvSpPr>
      <dsp:spPr>
        <a:xfrm>
          <a:off x="4078793" y="1430352"/>
          <a:ext cx="1934219" cy="3430271"/>
        </a:xfrm>
        <a:prstGeom prst="rect">
          <a:avLst/>
        </a:prstGeom>
        <a:solidFill>
          <a:schemeClr val="accent1">
            <a:lumMod val="20000"/>
            <a:lumOff val="80000"/>
            <a:alpha val="44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058" tIns="191058" rIns="191058" bIns="191058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latin typeface="Avenir Next LT Pro" panose="020B0504020202020204" pitchFamily="34" charset="77"/>
            </a:rPr>
            <a:t>INSIGHT                       </a:t>
          </a:r>
          <a:r>
            <a:rPr lang="en-US" sz="1600" b="1" i="0" kern="1200" dirty="0">
              <a:latin typeface="Avenir Next LT Pro" panose="020B0504020202020204" pitchFamily="34" charset="77"/>
            </a:rPr>
            <a:t>on spending trends and personalized budgets</a:t>
          </a:r>
          <a:endParaRPr lang="en-US" sz="1900" b="1" i="0" kern="1200" dirty="0">
            <a:latin typeface="Avenir Next LT Pro" panose="020B0504020202020204" pitchFamily="34" charset="77"/>
          </a:endParaRPr>
        </a:p>
      </dsp:txBody>
      <dsp:txXfrm>
        <a:off x="4078793" y="1430352"/>
        <a:ext cx="1934219" cy="3430271"/>
      </dsp:txXfrm>
    </dsp:sp>
    <dsp:sp modelId="{4132ECB1-6BEF-4935-AFA3-B2EAA48FDE7E}">
      <dsp:nvSpPr>
        <dsp:cNvPr id="0" name=""/>
        <dsp:cNvSpPr/>
      </dsp:nvSpPr>
      <dsp:spPr>
        <a:xfrm>
          <a:off x="6137436" y="698584"/>
          <a:ext cx="1934219" cy="580265"/>
        </a:xfrm>
        <a:prstGeom prst="rect">
          <a:avLst/>
        </a:prstGeom>
        <a:solidFill>
          <a:schemeClr val="accent1">
            <a:lumMod val="75000"/>
            <a:alpha val="87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6" tIns="152846" rIns="152846" bIns="15284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venir Next LT Pro" panose="020B0504020202020204" pitchFamily="34" charset="77"/>
            </a:rPr>
            <a:t>STRATEGY</a:t>
          </a:r>
        </a:p>
      </dsp:txBody>
      <dsp:txXfrm>
        <a:off x="6137436" y="698584"/>
        <a:ext cx="1934219" cy="580265"/>
      </dsp:txXfrm>
    </dsp:sp>
    <dsp:sp modelId="{C42A8BDE-B838-475D-AFDE-17B60D744AB6}">
      <dsp:nvSpPr>
        <dsp:cNvPr id="0" name=""/>
        <dsp:cNvSpPr/>
      </dsp:nvSpPr>
      <dsp:spPr>
        <a:xfrm>
          <a:off x="6137436" y="1430352"/>
          <a:ext cx="1934219" cy="3430271"/>
        </a:xfrm>
        <a:prstGeom prst="rect">
          <a:avLst/>
        </a:prstGeom>
        <a:solidFill>
          <a:schemeClr val="accent1">
            <a:lumMod val="40000"/>
            <a:lumOff val="60000"/>
            <a:alpha val="4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058" tIns="191058" rIns="191058" bIns="191058" numCol="1" spcCol="1270" anchor="t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venir Next LT Pro" panose="020B0504020202020204" pitchFamily="34" charset="77"/>
            </a:rPr>
            <a:t>FOSTER </a:t>
          </a:r>
          <a:r>
            <a:rPr lang="en-US" sz="1600" b="1" i="0" kern="1200" dirty="0">
              <a:latin typeface="Avenir Next LT Pro" panose="020B0504020202020204" pitchFamily="34" charset="77"/>
            </a:rPr>
            <a:t>business &amp; consumer-centered community </a:t>
          </a:r>
          <a:endParaRPr lang="en-US" sz="2000" b="1" i="0" kern="1200" dirty="0">
            <a:latin typeface="Avenir Next LT Pro" panose="020B0504020202020204" pitchFamily="34" charset="77"/>
          </a:endParaRPr>
        </a:p>
      </dsp:txBody>
      <dsp:txXfrm>
        <a:off x="6137436" y="1430352"/>
        <a:ext cx="1934219" cy="3430271"/>
      </dsp:txXfrm>
    </dsp:sp>
    <dsp:sp modelId="{59606EB9-9F10-4D12-A33F-A242FDCC0D0F}">
      <dsp:nvSpPr>
        <dsp:cNvPr id="0" name=""/>
        <dsp:cNvSpPr/>
      </dsp:nvSpPr>
      <dsp:spPr>
        <a:xfrm>
          <a:off x="8179444" y="698584"/>
          <a:ext cx="1934219" cy="580265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6" tIns="152846" rIns="152846" bIns="15284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venir Next LT Pro" panose="020B0504020202020204" pitchFamily="34" charset="77"/>
            </a:rPr>
            <a:t>LAUNCH</a:t>
          </a:r>
        </a:p>
      </dsp:txBody>
      <dsp:txXfrm>
        <a:off x="8179444" y="698584"/>
        <a:ext cx="1934219" cy="580265"/>
      </dsp:txXfrm>
    </dsp:sp>
    <dsp:sp modelId="{C8429E68-36DD-4F6A-A2F4-7CCDADCEFAD1}">
      <dsp:nvSpPr>
        <dsp:cNvPr id="0" name=""/>
        <dsp:cNvSpPr/>
      </dsp:nvSpPr>
      <dsp:spPr>
        <a:xfrm>
          <a:off x="8179444" y="1430352"/>
          <a:ext cx="1934219" cy="3430271"/>
        </a:xfrm>
        <a:prstGeom prst="rect">
          <a:avLst/>
        </a:prstGeom>
        <a:solidFill>
          <a:schemeClr val="accent1">
            <a:lumMod val="60000"/>
            <a:lumOff val="40000"/>
            <a:alpha val="68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venir Next LT Pro" panose="020B0504020202020204" pitchFamily="34" charset="77"/>
            </a:rPr>
            <a:t>DEPLOY </a:t>
          </a:r>
          <a:r>
            <a:rPr lang="en-US" sz="1600" b="1" i="0" kern="1200" dirty="0">
              <a:latin typeface="Avenir Next LT Pro" panose="020B0504020202020204" pitchFamily="34" charset="77"/>
            </a:rPr>
            <a:t>financial conveniency at the tip of your fingers</a:t>
          </a:r>
          <a:endParaRPr lang="en-US" sz="2000" b="0" i="0" kern="1200" dirty="0">
            <a:latin typeface="Avenir Next LT Pro" panose="020B0504020202020204" pitchFamily="34" charset="77"/>
          </a:endParaRPr>
        </a:p>
      </dsp:txBody>
      <dsp:txXfrm>
        <a:off x="8179444" y="1430352"/>
        <a:ext cx="1934219" cy="3430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6/27/2022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6/27/2022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782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microsoft.com/office/2007/relationships/hdphoto" Target="../media/hdphoto1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9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1.png"/><Relationship Id="rId5" Type="http://schemas.microsoft.com/office/2007/relationships/hdphoto" Target="../media/hdphoto10.wdp"/><Relationship Id="rId10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microsoft.com/office/2007/relationships/hdphoto" Target="../media/hdphoto1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313284"/>
            <a:ext cx="6155532" cy="650598"/>
          </a:xfrm>
        </p:spPr>
        <p:txBody>
          <a:bodyPr/>
          <a:lstStyle/>
          <a:p>
            <a:r>
              <a:rPr lang="en-US" sz="4800" dirty="0"/>
              <a:t>Sixth-fourth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4686" y="986187"/>
            <a:ext cx="6155532" cy="384555"/>
          </a:xfrm>
        </p:spPr>
        <p:txBody>
          <a:bodyPr/>
          <a:lstStyle/>
          <a:p>
            <a:r>
              <a:rPr lang="en-US" sz="1200" dirty="0"/>
              <a:t>Jacob T. Linao              Cohort                23052022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5EE3FB1-1265-E41D-77F0-DE0AB08B6C68}"/>
              </a:ext>
            </a:extLst>
          </p:cNvPr>
          <p:cNvSpPr txBox="1">
            <a:spLocks/>
          </p:cNvSpPr>
          <p:nvPr/>
        </p:nvSpPr>
        <p:spPr>
          <a:xfrm>
            <a:off x="774823" y="1881320"/>
            <a:ext cx="6155532" cy="12047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8000" dirty="0"/>
              <a:t>BANK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296B1D-A060-B6C6-DEC0-9423DE875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68" y="6006037"/>
            <a:ext cx="1121089" cy="418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DDC1BA-A84A-C25F-BE6B-FD2082615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388" y="2474460"/>
            <a:ext cx="1660400" cy="1355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1CBFF1-3FCA-3AB5-1CF5-423245937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639" y="2783805"/>
            <a:ext cx="1281498" cy="104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b="1" dirty="0"/>
              <a:t>Sixth-Fourth Bank</a:t>
            </a:r>
            <a:r>
              <a:rPr lang="en-US" dirty="0"/>
              <a:t>, we believe in giving 110%. By using our next-generation data architecture, we help organizations virtually manage agile workflows. We thrive because of our market knowledge and great team behind our product. </a:t>
            </a:r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BANKING APPLICATION PROJECT ZERO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D9CC67-E8D4-36EF-32B3-4151B5BFF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15" y="6007604"/>
            <a:ext cx="1423936" cy="53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691" y="2088522"/>
            <a:ext cx="7815644" cy="2059598"/>
          </a:xfrm>
        </p:spPr>
        <p:txBody>
          <a:bodyPr/>
          <a:lstStyle/>
          <a:p>
            <a:r>
              <a:rPr lang="en-US" sz="4400" dirty="0"/>
              <a:t>THANK YOU!</a:t>
            </a:r>
            <a:br>
              <a:rPr lang="en-US" sz="4400" dirty="0"/>
            </a:br>
            <a:r>
              <a:rPr lang="en-US" sz="3200" dirty="0"/>
              <a:t>Now,</a:t>
            </a:r>
            <a:br>
              <a:rPr lang="en-US" sz="3200" dirty="0"/>
            </a:br>
            <a:r>
              <a:rPr lang="en-US" sz="3200" dirty="0"/>
              <a:t>to the demo…</a:t>
            </a:r>
            <a:endParaRPr lang="en-US" sz="44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4691" y="4307511"/>
            <a:ext cx="4460048" cy="141378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dirty="0"/>
              <a:t>Jacob T. Linao 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jacob638@revature.net</a:t>
            </a:r>
          </a:p>
          <a:p>
            <a:r>
              <a:rPr lang="en-US" sz="1200" dirty="0"/>
              <a:t>github.com/jacobtlin/My-Repository.git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BANKING APPLICATION PROJECT ZERO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43DA2-7DA2-3805-9C9E-277359A46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382" y="1987854"/>
            <a:ext cx="1919561" cy="7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535" y="2078121"/>
            <a:ext cx="4834517" cy="71286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F1C48F23-8E0F-4719-8886-4A20421AAB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536" y="2868111"/>
            <a:ext cx="4834517" cy="3293918"/>
          </a:xfrm>
        </p:spPr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PRIMARY GOALS</a:t>
            </a:r>
          </a:p>
          <a:p>
            <a:r>
              <a:rPr lang="en-US" dirty="0"/>
              <a:t>Areas of growth</a:t>
            </a:r>
          </a:p>
          <a:p>
            <a:r>
              <a:rPr lang="en-US" dirty="0"/>
              <a:t>TIMELINE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DAF05-C724-8036-1AB0-035FAB6FB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1406" y="282160"/>
            <a:ext cx="1477654" cy="55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6401" y="2087562"/>
            <a:ext cx="4737399" cy="3367665"/>
          </a:xfrm>
        </p:spPr>
        <p:txBody>
          <a:bodyPr/>
          <a:lstStyle/>
          <a:p>
            <a:r>
              <a:rPr lang="en-US" dirty="0"/>
              <a:t>At </a:t>
            </a:r>
            <a:r>
              <a:rPr lang="en-US" b="1" dirty="0"/>
              <a:t>Sixth-Fourth Bank</a:t>
            </a:r>
            <a:r>
              <a:rPr lang="en-US" dirty="0"/>
              <a:t>, we empower </a:t>
            </a:r>
            <a:br>
              <a:rPr lang="en-US" dirty="0"/>
            </a:br>
            <a:r>
              <a:rPr lang="en-US" dirty="0"/>
              <a:t>the people and business organizations to foster collaborative thinking to further </a:t>
            </a:r>
            <a:r>
              <a:rPr lang="en-US" b="1" dirty="0"/>
              <a:t>drive financial innovation</a:t>
            </a:r>
            <a:r>
              <a:rPr lang="en-US" dirty="0"/>
              <a:t>. By closing the loop and leveraging the latest industry technologies, we </a:t>
            </a:r>
            <a:r>
              <a:rPr lang="en-US" b="1" dirty="0"/>
              <a:t>help businesses grow organically</a:t>
            </a:r>
            <a:r>
              <a:rPr lang="en-US" dirty="0"/>
              <a:t> and foster a consumer-first mindset.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BANKING APPLICATION PROJECT ZERO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207D6-BF3F-F56A-04AA-27837F228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5647" y="225776"/>
            <a:ext cx="1559919" cy="582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58EDE0-D19D-B9A8-760C-EE6BB02BD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29" y="1411083"/>
            <a:ext cx="1988686" cy="2056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17A2DA-210D-BC33-9A68-4A58FE4BF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073" y="1394304"/>
            <a:ext cx="3975680" cy="29708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52B7DC-AFC5-BFD0-E368-19D85A1C6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0284" y="4278787"/>
            <a:ext cx="2093727" cy="177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611" y="1441270"/>
            <a:ext cx="6034216" cy="1439604"/>
          </a:xfrm>
        </p:spPr>
        <p:txBody>
          <a:bodyPr/>
          <a:lstStyle/>
          <a:p>
            <a:r>
              <a:rPr lang="en-US" sz="4000" dirty="0"/>
              <a:t>PRIMARY GOALS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4002" y="2918543"/>
            <a:ext cx="6034216" cy="655929"/>
          </a:xfrm>
        </p:spPr>
        <p:txBody>
          <a:bodyPr/>
          <a:lstStyle/>
          <a:p>
            <a:r>
              <a:rPr lang="en-US" sz="2400" dirty="0"/>
              <a:t>Feature - Rich expansion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BANKING APPLICATION PROJECT ZERO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342A0-47F1-2737-F9F5-66823F2E3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654" y="193989"/>
            <a:ext cx="1413152" cy="527464"/>
          </a:xfrm>
          <a:prstGeom prst="rect">
            <a:avLst/>
          </a:prstGeom>
        </p:spPr>
      </p:pic>
      <p:sp>
        <p:nvSpPr>
          <p:cNvPr id="9" name="Subtitle 4">
            <a:extLst>
              <a:ext uri="{FF2B5EF4-FFF2-40B4-BE49-F238E27FC236}">
                <a16:creationId xmlns:a16="http://schemas.microsoft.com/office/drawing/2014/main" id="{02672A10-5159-7583-39F4-6F25447F2BAE}"/>
              </a:ext>
            </a:extLst>
          </p:cNvPr>
          <p:cNvSpPr txBox="1">
            <a:spLocks/>
          </p:cNvSpPr>
          <p:nvPr/>
        </p:nvSpPr>
        <p:spPr>
          <a:xfrm>
            <a:off x="5714784" y="3550681"/>
            <a:ext cx="5268408" cy="16343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Secure banking</a:t>
            </a:r>
          </a:p>
          <a:p>
            <a:r>
              <a:rPr lang="en-US" sz="1800" dirty="0"/>
              <a:t>Secure investing</a:t>
            </a:r>
          </a:p>
          <a:p>
            <a:r>
              <a:rPr lang="en-US" sz="1800" dirty="0"/>
              <a:t>Build personalized budgets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C7EA5-CF27-7849-22BE-88F45DF17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62" y="1812022"/>
            <a:ext cx="4405718" cy="11065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1A38F9-D2A6-7291-4352-ACBD2D6CD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84" y="2733492"/>
            <a:ext cx="4488579" cy="16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C975-C0D8-5635-3CD4-B28EE357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OPPORTUNITIES ARE LIKE BUSES. THERE'S ALWAYS ANOTHER ONE COMING.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B6991-4690-5E5C-1B86-4715D2403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Branson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FC8D39-E9E2-B0C8-13B1-31595C9896D1}"/>
              </a:ext>
            </a:extLst>
          </p:cNvPr>
          <p:cNvSpPr/>
          <p:nvPr/>
        </p:nvSpPr>
        <p:spPr>
          <a:xfrm>
            <a:off x="560111" y="801377"/>
            <a:ext cx="2808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“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C9DCBA-073E-C693-608A-D60E4C7CD5BF}"/>
              </a:ext>
            </a:extLst>
          </p:cNvPr>
          <p:cNvSpPr/>
          <p:nvPr/>
        </p:nvSpPr>
        <p:spPr>
          <a:xfrm>
            <a:off x="9009602" y="1801064"/>
            <a:ext cx="2808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”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BANKING APPLICATION PROJECT ZERO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5A7994-4D0C-D17E-D83B-44DFCEBC4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02" y="6045677"/>
            <a:ext cx="1433987" cy="53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 descr="Timeline Placeholder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80165287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LAUNCH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BANKING APPLICATION PROJECT ZERO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9F5469-A734-94B7-A692-107BFBE95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4548" y="359045"/>
            <a:ext cx="1319680" cy="492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04345-76D0-60E7-5A3E-06AD23E127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3967" y="4658848"/>
            <a:ext cx="4933039" cy="123896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D3E1C2-2A44-A0CE-4C6C-AF6CF4A56223}"/>
              </a:ext>
            </a:extLst>
          </p:cNvPr>
          <p:cNvCxnSpPr>
            <a:cxnSpLocks/>
          </p:cNvCxnSpPr>
          <p:nvPr/>
        </p:nvCxnSpPr>
        <p:spPr>
          <a:xfrm>
            <a:off x="1619075" y="4026715"/>
            <a:ext cx="234892" cy="47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03361762"/>
              </p:ext>
            </p:extLst>
          </p:nvPr>
        </p:nvGraphicFramePr>
        <p:xfrm>
          <a:off x="5572125" y="409574"/>
          <a:ext cx="5862085" cy="6291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257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61828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258213">
                <a:tc>
                  <a:txBody>
                    <a:bodyPr/>
                    <a:lstStyle/>
                    <a:p>
                      <a:r>
                        <a:rPr lang="en-US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JUL</a:t>
                      </a:r>
                    </a:p>
                    <a:p>
                      <a:r>
                        <a:rPr lang="en-US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REVAMPED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latin typeface="Avenir Next LT Pro" panose="020B0504020202020204" pitchFamily="34" charset="77"/>
                        </a:rPr>
                        <a:t>Sign-On User Experience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258213">
                <a:tc>
                  <a:txBody>
                    <a:bodyPr/>
                    <a:lstStyle/>
                    <a:p>
                      <a:r>
                        <a:rPr lang="en-US" sz="28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AUG</a:t>
                      </a:r>
                      <a:r>
                        <a:rPr lang="en-US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MOVE MONEY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latin typeface="Avenir Next LT Pro" panose="020B0504020202020204" pitchFamily="34" charset="77"/>
                        </a:rPr>
                        <a:t>With Competitive Rates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258213">
                <a:tc>
                  <a:txBody>
                    <a:bodyPr/>
                    <a:lstStyle/>
                    <a:p>
                      <a:r>
                        <a:rPr lang="en-US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SEP</a:t>
                      </a:r>
                      <a:r>
                        <a:rPr lang="en-US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2022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INSIGHT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latin typeface="Avenir Next LT Pro" panose="020B0504020202020204" pitchFamily="34" charset="77"/>
                        </a:rPr>
                        <a:t>Making Spending Habits Work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1258213">
                <a:tc>
                  <a:txBody>
                    <a:bodyPr/>
                    <a:lstStyle/>
                    <a:p>
                      <a:r>
                        <a:rPr lang="en-US" sz="28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OCT</a:t>
                      </a:r>
                    </a:p>
                    <a:p>
                      <a:r>
                        <a:rPr lang="en-US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FOSTER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latin typeface="Avenir Next LT Pro" panose="020B0504020202020204" pitchFamily="34" charset="77"/>
                        </a:rPr>
                        <a:t>A Healthy Community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latin typeface="Avenir Next LT Pro" panose="020B0504020202020204" pitchFamily="34" charset="77"/>
                        </a:rPr>
                        <a:t>For Businesses &amp;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258213">
                <a:tc>
                  <a:txBody>
                    <a:bodyPr/>
                    <a:lstStyle/>
                    <a:p>
                      <a:r>
                        <a:rPr lang="en-US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NOV</a:t>
                      </a:r>
                      <a:r>
                        <a:rPr lang="en-US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DEPLOY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latin typeface="Avenir Next LT Pro" panose="020B0504020202020204" pitchFamily="34" charset="77"/>
                        </a:rPr>
                        <a:t>Enhanced Financial Conveniency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latin typeface="Avenir Next LT Pro" panose="020B0504020202020204" pitchFamily="34" charset="77"/>
                        </a:rPr>
                        <a:t>On Demand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BANKING APPLICATION PROJECT ZERO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2640" y="381000"/>
            <a:ext cx="0" cy="6038848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A3D4B50-54D0-CA63-02B8-46F00CBD0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830068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2096896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3355335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4513106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133598-58B4-2425-DC83-FAABE13E0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5813490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3B9697-EECF-2037-6D01-1FC760855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080" y="151449"/>
            <a:ext cx="1230001" cy="459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90AF2-47FC-163A-EA0F-1D0415F08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20" y="2762878"/>
            <a:ext cx="4811763" cy="330898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F4F463-BEE4-EF86-E385-5990BEB34F1A}"/>
              </a:ext>
            </a:extLst>
          </p:cNvPr>
          <p:cNvCxnSpPr>
            <a:cxnSpLocks/>
          </p:cNvCxnSpPr>
          <p:nvPr/>
        </p:nvCxnSpPr>
        <p:spPr>
          <a:xfrm flipH="1">
            <a:off x="5122334" y="2299366"/>
            <a:ext cx="288496" cy="27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FOCUS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STUDY MARKET SCENARIOS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  Develop winning strategies to keep ahead of the competition​</a:t>
            </a:r>
          </a:p>
          <a:p>
            <a:r>
              <a:rPr lang="en-US" dirty="0"/>
              <a:t>  Capitalize on low-hanging fruit to identify a ballpark value​</a:t>
            </a:r>
          </a:p>
          <a:p>
            <a:r>
              <a:rPr lang="en-US" dirty="0"/>
              <a:t>  Visualize customer directed services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D9B5BCF7-83AF-F5C9-0423-147C64DDC5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CLOUD-BASED OPPORTUNITIES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94CC2695-FBEB-3190-E800-570E546F9F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  Creative approaches to corporate strategy​</a:t>
            </a:r>
          </a:p>
          <a:p>
            <a:r>
              <a:rPr lang="en-US" dirty="0"/>
              <a:t>  Establish a management framework from the inside</a:t>
            </a:r>
          </a:p>
        </p:txBody>
      </p:sp>
      <p:pic>
        <p:nvPicPr>
          <p:cNvPr id="70" name="Picture Placeholder 31" descr="Large walking intersection with one lone person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4510" y="344919"/>
            <a:ext cx="2243137" cy="4929188"/>
          </a:xfrm>
        </p:spPr>
      </p:pic>
      <p:pic>
        <p:nvPicPr>
          <p:cNvPr id="68" name="Picture Placeholder 11" descr="Close-up of skyscrapers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Picture Placeholder 8" descr="Curved skyscraper against the blue sky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BANKING APPLICATION PROJECT ZERO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E9A274-0808-EDE9-F317-FA374924F2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384" y="6193947"/>
            <a:ext cx="1207919" cy="4508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FE23B5-5D4F-4447-9C48-1CD916FFE8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3133" y="2724068"/>
            <a:ext cx="4616077" cy="333383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A01B13-EFF6-77E9-0ABA-1E3720FCA141}"/>
              </a:ext>
            </a:extLst>
          </p:cNvPr>
          <p:cNvCxnSpPr>
            <a:cxnSpLocks/>
          </p:cNvCxnSpPr>
          <p:nvPr/>
        </p:nvCxnSpPr>
        <p:spPr>
          <a:xfrm>
            <a:off x="6096000" y="2441324"/>
            <a:ext cx="380301" cy="209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GET THERE</a:t>
            </a:r>
          </a:p>
        </p:txBody>
      </p:sp>
      <p:pic>
        <p:nvPicPr>
          <p:cNvPr id="8" name="Picture Placeholder 7" descr="Upward trend with solid fill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Envision multimedia-based expertise and cross-media growth strategies</a:t>
            </a:r>
          </a:p>
          <a:p>
            <a:r>
              <a:rPr lang="en-US" dirty="0"/>
              <a:t>Engage worldwide methodologies with web-enabled technologies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9" name="Picture Placeholder 8" descr="Cycle with people with solid fill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NICHE MARKETS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17226" y="4066127"/>
            <a:ext cx="2944737" cy="1135048"/>
          </a:xfrm>
        </p:spPr>
        <p:txBody>
          <a:bodyPr/>
          <a:lstStyle/>
          <a:p>
            <a:r>
              <a:rPr lang="en-US" dirty="0"/>
              <a:t>Pursue scalable client services </a:t>
            </a:r>
          </a:p>
          <a:p>
            <a:r>
              <a:rPr lang="en-US" dirty="0"/>
              <a:t>Engage top-line web services with cutting-edge deliverables</a:t>
            </a:r>
          </a:p>
        </p:txBody>
      </p:sp>
      <p:pic>
        <p:nvPicPr>
          <p:cNvPr id="86" name="Picture Placeholder 11" descr="Handshake with solid fill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SUPPLY CHAINS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Cultivate one-to-one customer service with robust ideas</a:t>
            </a:r>
          </a:p>
          <a:p>
            <a:r>
              <a:rPr lang="en-US" dirty="0"/>
              <a:t>Maximize client conveniency for real-time schemas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BANKING APPLICATION PROJECT ZERO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BD395B-8122-0283-B089-6AAEF5AB70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0344" y="6124098"/>
            <a:ext cx="1572403" cy="5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258</TotalTime>
  <Words>383</Words>
  <Application>Microsoft Office PowerPoint</Application>
  <PresentationFormat>Widescreen</PresentationFormat>
  <Paragraphs>102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Avenir Next LT Pro</vt:lpstr>
      <vt:lpstr>Avenir Next LT Pro Light</vt:lpstr>
      <vt:lpstr>Calibri</vt:lpstr>
      <vt:lpstr>Gill Sans Ultra Bold</vt:lpstr>
      <vt:lpstr>Office Theme</vt:lpstr>
      <vt:lpstr>Sixth-fourth </vt:lpstr>
      <vt:lpstr>AGENDA</vt:lpstr>
      <vt:lpstr>INTRO</vt:lpstr>
      <vt:lpstr>PRIMARY GOALS</vt:lpstr>
      <vt:lpstr>BUSINESS OPPORTUNITIES ARE LIKE BUSES. THERE'S ALWAYS ANOTHER ONE COMING.</vt:lpstr>
      <vt:lpstr>PLAN FOR LAUNCH</vt:lpstr>
      <vt:lpstr>TIMELINE</vt:lpstr>
      <vt:lpstr>AREAS OF FOCUS</vt:lpstr>
      <vt:lpstr>HOW WE GET THERE</vt:lpstr>
      <vt:lpstr>SUMMARY</vt:lpstr>
      <vt:lpstr>THANK YOU! Now, to the demo…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Sixth-fourth</dc:title>
  <dc:creator>Jacob Linao</dc:creator>
  <cp:lastModifiedBy>Jacob Linao</cp:lastModifiedBy>
  <cp:revision>15</cp:revision>
  <dcterms:created xsi:type="dcterms:W3CDTF">2022-06-27T12:39:29Z</dcterms:created>
  <dcterms:modified xsi:type="dcterms:W3CDTF">2022-06-27T16:57:47Z</dcterms:modified>
</cp:coreProperties>
</file>